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8" r:id="rId4"/>
    <p:sldId id="317" r:id="rId5"/>
    <p:sldId id="319" r:id="rId6"/>
    <p:sldId id="310" r:id="rId7"/>
    <p:sldId id="320" r:id="rId8"/>
    <p:sldId id="292" r:id="rId9"/>
    <p:sldId id="285" r:id="rId10"/>
    <p:sldId id="307" r:id="rId11"/>
    <p:sldId id="309" r:id="rId12"/>
    <p:sldId id="311" r:id="rId13"/>
    <p:sldId id="286" r:id="rId14"/>
    <p:sldId id="312" r:id="rId15"/>
    <p:sldId id="314" r:id="rId16"/>
    <p:sldId id="325" r:id="rId17"/>
    <p:sldId id="335" r:id="rId18"/>
    <p:sldId id="333" r:id="rId19"/>
    <p:sldId id="328" r:id="rId20"/>
    <p:sldId id="329" r:id="rId21"/>
    <p:sldId id="326" r:id="rId22"/>
    <p:sldId id="327" r:id="rId23"/>
    <p:sldId id="321" r:id="rId24"/>
  </p:sldIdLst>
  <p:sldSz cx="12192000" cy="6858000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600" autoAdjust="0"/>
  </p:normalViewPr>
  <p:slideViewPr>
    <p:cSldViewPr snapToGrid="0">
      <p:cViewPr varScale="1">
        <p:scale>
          <a:sx n="103" d="100"/>
          <a:sy n="103" d="100"/>
        </p:scale>
        <p:origin x="-8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500000000000003E-3"/>
                  <c:y val="2.5548107488734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37499999999999E-2"/>
                  <c:y val="2.5548107488733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749999999999997E-3"/>
                  <c:y val="5.10962149774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 903749 т.руб.</c:v>
                </c:pt>
                <c:pt idx="1">
                  <c:v>2017 год 1020733 т.руб.</c:v>
                </c:pt>
                <c:pt idx="2">
                  <c:v>2018 год 1375656 т.руб.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104520</c:v>
                </c:pt>
                <c:pt idx="1">
                  <c:v>121261</c:v>
                </c:pt>
                <c:pt idx="2">
                  <c:v>129653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2016 год 903749 т.руб.</c:v>
                </c:pt>
                <c:pt idx="1">
                  <c:v>2017 год 1020733 т.руб.</c:v>
                </c:pt>
                <c:pt idx="2">
                  <c:v>2018 год 1375656 т.руб.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799229</c:v>
                </c:pt>
                <c:pt idx="1">
                  <c:v>899472</c:v>
                </c:pt>
                <c:pt idx="2">
                  <c:v>1246003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463104"/>
        <c:axId val="244464640"/>
        <c:axId val="0"/>
      </c:bar3DChart>
      <c:catAx>
        <c:axId val="24446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4464640"/>
        <c:crosses val="autoZero"/>
        <c:auto val="1"/>
        <c:lblAlgn val="ctr"/>
        <c:lblOffset val="100"/>
        <c:noMultiLvlLbl val="0"/>
      </c:catAx>
      <c:valAx>
        <c:axId val="2444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463104"/>
        <c:crosses val="autoZero"/>
        <c:crossBetween val="between"/>
      </c:valAx>
    </c:plotArea>
    <c:legend>
      <c:legendPos val="r"/>
      <c:layout/>
      <c:overlay val="0"/>
      <c:spPr>
        <a:effectLst>
          <a:outerShdw blurRad="50800" dist="50800" dir="5400000" algn="ctr" rotWithShape="0">
            <a:schemeClr val="bg1"/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9.9728100393700794E-2"/>
          <c:y val="4.0844986556062807E-2"/>
          <c:w val="0.69385688972423887"/>
          <c:h val="0.86418927808290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62139</c:v>
                </c:pt>
                <c:pt idx="1">
                  <c:v>3798</c:v>
                </c:pt>
                <c:pt idx="2">
                  <c:v>10250</c:v>
                </c:pt>
                <c:pt idx="3">
                  <c:v>3057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68044</c:v>
                </c:pt>
                <c:pt idx="1">
                  <c:v>5936</c:v>
                </c:pt>
                <c:pt idx="2">
                  <c:v>18278</c:v>
                </c:pt>
                <c:pt idx="3">
                  <c:v>2744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74840</c:v>
                </c:pt>
                <c:pt idx="1">
                  <c:v>6478</c:v>
                </c:pt>
                <c:pt idx="2">
                  <c:v>16974</c:v>
                </c:pt>
                <c:pt idx="3">
                  <c:v>2736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026368"/>
        <c:axId val="132027904"/>
        <c:axId val="0"/>
      </c:bar3DChart>
      <c:catAx>
        <c:axId val="13202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027904"/>
        <c:crosses val="autoZero"/>
        <c:auto val="1"/>
        <c:lblAlgn val="ctr"/>
        <c:lblOffset val="100"/>
        <c:noMultiLvlLbl val="0"/>
      </c:catAx>
      <c:valAx>
        <c:axId val="1320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07991441648245"/>
          <c:y val="0.40137565494685795"/>
          <c:w val="0.1267196960457975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4587</c:v>
                </c:pt>
                <c:pt idx="1">
                  <c:v>1836</c:v>
                </c:pt>
                <c:pt idx="2">
                  <c:v>13803</c:v>
                </c:pt>
                <c:pt idx="3">
                  <c:v>1365</c:v>
                </c:pt>
                <c:pt idx="4">
                  <c:v>3335</c:v>
                </c:pt>
                <c:pt idx="5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4360</c:v>
                </c:pt>
                <c:pt idx="1">
                  <c:v>1697</c:v>
                </c:pt>
                <c:pt idx="2">
                  <c:v>13535</c:v>
                </c:pt>
                <c:pt idx="3">
                  <c:v>2030</c:v>
                </c:pt>
                <c:pt idx="4">
                  <c:v>4056</c:v>
                </c:pt>
                <c:pt idx="5">
                  <c:v>412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5180</c:v>
                </c:pt>
                <c:pt idx="1">
                  <c:v>1612</c:v>
                </c:pt>
                <c:pt idx="2">
                  <c:v>15015</c:v>
                </c:pt>
                <c:pt idx="3">
                  <c:v>2660</c:v>
                </c:pt>
                <c:pt idx="4">
                  <c:v>3771</c:v>
                </c:pt>
                <c:pt idx="5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213760"/>
        <c:axId val="133544576"/>
        <c:axId val="0"/>
      </c:bar3DChart>
      <c:catAx>
        <c:axId val="13221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544576"/>
        <c:crosses val="autoZero"/>
        <c:auto val="1"/>
        <c:lblAlgn val="ctr"/>
        <c:lblOffset val="100"/>
        <c:noMultiLvlLbl val="0"/>
      </c:catAx>
      <c:valAx>
        <c:axId val="1335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21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123894</c:v>
                </c:pt>
                <c:pt idx="1">
                  <c:v>47550</c:v>
                </c:pt>
                <c:pt idx="2">
                  <c:v>512518</c:v>
                </c:pt>
                <c:pt idx="3">
                  <c:v>7823</c:v>
                </c:pt>
                <c:pt idx="4">
                  <c:v>3388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128931</c:v>
                </c:pt>
                <c:pt idx="1">
                  <c:v>258277</c:v>
                </c:pt>
                <c:pt idx="2">
                  <c:v>502520</c:v>
                </c:pt>
                <c:pt idx="3">
                  <c:v>7229</c:v>
                </c:pt>
                <c:pt idx="4">
                  <c:v>2542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156337</c:v>
                </c:pt>
                <c:pt idx="1">
                  <c:v>476954</c:v>
                </c:pt>
                <c:pt idx="2">
                  <c:v>601179</c:v>
                </c:pt>
                <c:pt idx="3">
                  <c:v>8818</c:v>
                </c:pt>
                <c:pt idx="4">
                  <c:v>2860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541824"/>
        <c:axId val="234543360"/>
        <c:axId val="0"/>
      </c:bar3DChart>
      <c:catAx>
        <c:axId val="234541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543360"/>
        <c:crosses val="autoZero"/>
        <c:auto val="1"/>
        <c:lblAlgn val="ctr"/>
        <c:lblOffset val="100"/>
        <c:noMultiLvlLbl val="0"/>
      </c:catAx>
      <c:valAx>
        <c:axId val="2345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54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ВСЕГО НАЛОГОВЫХ И НЕНАЛОГОВЫХ ДОХОДОВ </a:t>
            </a:r>
            <a:r>
              <a:rPr lang="ru-RU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129653</a:t>
            </a:r>
            <a:r>
              <a:rPr lang="ru-RU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тыс. руб.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129653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40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4.3749999999999969E-2"/>
                  <c:y val="9.9089933086986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7499999999999994E-2"/>
                  <c:y val="2.724973159892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1250000000000003E-2"/>
                  <c:y val="-7.4317449815240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1874999999999981E-2"/>
                  <c:y val="-3.46814765804454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Платные услуги и компенсация затрат</c:v>
                </c:pt>
                <c:pt idx="7">
                  <c:v>Доходы от продажи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57.7</c:v>
                </c:pt>
                <c:pt idx="1">
                  <c:v>5</c:v>
                </c:pt>
                <c:pt idx="2">
                  <c:v>13.1</c:v>
                </c:pt>
                <c:pt idx="3">
                  <c:v>2.1</c:v>
                </c:pt>
                <c:pt idx="4">
                  <c:v>4</c:v>
                </c:pt>
                <c:pt idx="5">
                  <c:v>1.2</c:v>
                </c:pt>
                <c:pt idx="6">
                  <c:v>11.6</c:v>
                </c:pt>
                <c:pt idx="7">
                  <c:v>2.1</c:v>
                </c:pt>
                <c:pt idx="8">
                  <c:v>2.9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6083833661417325"/>
          <c:h val="0.69815567886747243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Всего безвозмездных поступлений </a:t>
            </a:r>
            <a:r>
              <a:rPr lang="ru-RU" baseline="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1246003</a:t>
            </a:r>
            <a:r>
              <a:rPr lang="ru-RU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руб.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129653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13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9400727517530432E-3"/>
                  <c:y val="2.47724832717462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6.9991094126081897E-3"/>
                  <c:y val="-4.9544966543493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569276332344898E-2"/>
                  <c:y val="-3.71587249076200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5.8154291776986916E-2"/>
                  <c:y val="-0.126339664685908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0599934577593728"/>
                  <c:y val="-8.1749194796764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38.299999999999997</c:v>
                </c:pt>
                <c:pt idx="2">
                  <c:v>48.2</c:v>
                </c:pt>
                <c:pt idx="3">
                  <c:v>0.7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  <c:holeSize val="26"/>
      </c:doughnut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3028707842655641"/>
          <c:h val="0.4545731174473184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06151305163"/>
          <c:y val="6.8749971241399824E-2"/>
          <c:w val="0.87930111576279391"/>
          <c:h val="0.92437503163446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dLbl>
              <c:idx val="0"/>
              <c:layout>
                <c:manualLayout>
                  <c:x val="-0.22069432508256512"/>
                  <c:y val="0.12031244967244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1388407 </a:t>
                    </a:r>
                    <a:r>
                      <a:rPr lang="ru-RU" dirty="0" err="1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261373050783549"/>
                  <c:y val="6.5028095209324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1414985 </a:t>
                    </a:r>
                    <a:r>
                      <a:rPr lang="ru-RU" dirty="0" err="1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787971.4</c:v>
                </c:pt>
                <c:pt idx="1">
                  <c:v>792091.2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0"/>
        <c:axId val="144058240"/>
        <c:axId val="144059776"/>
      </c:barChart>
      <c:catAx>
        <c:axId val="14405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2788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059776"/>
        <c:crosses val="autoZero"/>
        <c:auto val="1"/>
        <c:lblAlgn val="ctr"/>
        <c:lblOffset val="100"/>
        <c:noMultiLvlLbl val="0"/>
      </c:catAx>
      <c:valAx>
        <c:axId val="14405977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44058240"/>
        <c:crosses val="autoZero"/>
        <c:crossBetween val="between"/>
      </c:valAx>
      <c:spPr>
        <a:noFill/>
        <a:ln w="23603">
          <a:noFill/>
        </a:ln>
      </c:spPr>
    </c:plotArea>
    <c:plotVisOnly val="1"/>
    <c:dispBlanksAs val="gap"/>
    <c:showDLblsOverMax val="0"/>
  </c:chart>
  <c:txPr>
    <a:bodyPr/>
    <a:lstStyle/>
    <a:p>
      <a:pPr>
        <a:defRPr sz="1673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0.25936</cdr:x>
      <cdr:y>0.2771</cdr:y>
    </cdr:from>
    <cdr:to>
      <cdr:x>0.35359</cdr:x>
      <cdr:y>0.37353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266719" y="1342432"/>
          <a:ext cx="823573" cy="46713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+116984</a:t>
          </a:r>
          <a:endParaRPr lang="ru-RU" dirty="0"/>
        </a:p>
      </cdr:txBody>
    </cdr:sp>
  </cdr:relSizeAnchor>
  <cdr:relSizeAnchor xmlns:cdr="http://schemas.openxmlformats.org/drawingml/2006/chartDrawing">
    <cdr:from>
      <cdr:x>0.40904</cdr:x>
      <cdr:y>0.16087</cdr:y>
    </cdr:from>
    <cdr:to>
      <cdr:x>0.50921</cdr:x>
      <cdr:y>0.26067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574895" y="779326"/>
          <a:ext cx="875489" cy="48350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+354923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0.4068</cdr:x>
      <cdr:y>0.53159</cdr:y>
    </cdr:from>
    <cdr:to>
      <cdr:x>0.77802</cdr:x>
      <cdr:y>0.68072</cdr:y>
    </cdr:to>
    <cdr:sp macro="" textlink="">
      <cdr:nvSpPr>
        <cdr:cNvPr id="3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9825417">
          <a:off x="4166887" y="1963999"/>
          <a:ext cx="3802423" cy="550967"/>
        </a:xfrm>
        <a:prstGeom xmlns:a="http://schemas.openxmlformats.org/drawingml/2006/main" prst="rightArrow">
          <a:avLst>
            <a:gd name="adj1" fmla="val 50000"/>
            <a:gd name="adj2" fmla="val 71686"/>
          </a:avLst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ClrTx/>
            <a:buSzTx/>
            <a:buFontTx/>
            <a:buNone/>
          </a:pPr>
          <a:r>
            <a:rPr lang="ru-RU" altLang="ru-RU" sz="1800" dirty="0" smtClean="0">
              <a:latin typeface="Arial" charset="0"/>
            </a:rPr>
            <a:t>-26578</a:t>
          </a:r>
          <a:endParaRPr lang="ru-RU" altLang="ru-RU" sz="1800" dirty="0"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55400"/>
            <a:ext cx="5409562" cy="389092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5947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385947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2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4" y="2086235"/>
            <a:ext cx="918473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ИСПОЛНЕНИЕ БЮДЖЕТА ЗА 2018 ГОД</a:t>
            </a:r>
            <a:endParaRPr lang="ru-RU" sz="4400" b="1" i="1" dirty="0">
              <a:ln w="1270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по видам доходов за 2016-2018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79144836"/>
              </p:ext>
            </p:extLst>
          </p:nvPr>
        </p:nvGraphicFramePr>
        <p:xfrm>
          <a:off x="2469745" y="1245140"/>
          <a:ext cx="8921344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423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по видам доходов за 2016-2018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1426868"/>
              </p:ext>
            </p:extLst>
          </p:nvPr>
        </p:nvGraphicFramePr>
        <p:xfrm>
          <a:off x="1702340" y="1245140"/>
          <a:ext cx="9688749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87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за 2016-2018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4188948"/>
              </p:ext>
            </p:extLst>
          </p:nvPr>
        </p:nvGraphicFramePr>
        <p:xfrm>
          <a:off x="1702340" y="1245140"/>
          <a:ext cx="9688749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9645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доходных источников в общем поступлении налоговых и неналоговых доходов муниципального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Куйтунский район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4954200"/>
              </p:ext>
            </p:extLst>
          </p:nvPr>
        </p:nvGraphicFramePr>
        <p:xfrm>
          <a:off x="2732391" y="1011677"/>
          <a:ext cx="8128000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ЗА 2018 ГОД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05049495"/>
              </p:ext>
            </p:extLst>
          </p:nvPr>
        </p:nvGraphicFramePr>
        <p:xfrm>
          <a:off x="2226553" y="710120"/>
          <a:ext cx="8639242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258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6436" y="260350"/>
            <a:ext cx="9809018" cy="5762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1" y="904392"/>
            <a:ext cx="9500673" cy="581044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192011" y="1403927"/>
            <a:ext cx="4512501" cy="512905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0017" y="1916832"/>
            <a:ext cx="4464496" cy="438442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2983" y="2852739"/>
            <a:ext cx="2918690" cy="16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0017" y="2355274"/>
            <a:ext cx="4464495" cy="39716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0017" y="2752435"/>
            <a:ext cx="4464495" cy="424873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8022" y="3241964"/>
            <a:ext cx="4416492" cy="367218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8023" y="3713018"/>
            <a:ext cx="4416489" cy="387927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Культура </a:t>
            </a:r>
            <a:r>
              <a:rPr lang="ru-RU" sz="1200" b="1" dirty="0" smtClean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chemeClr val="tx1"/>
                </a:solidFill>
              </a:rPr>
              <a:t>кинематография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7673" y="4257964"/>
            <a:ext cx="4386839" cy="378691"/>
          </a:xfrm>
          <a:prstGeom prst="roundRect">
            <a:avLst>
              <a:gd name="adj" fmla="val 11789"/>
            </a:avLst>
          </a:prstGeom>
          <a:solidFill>
            <a:srgbClr val="00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8023" y="4738256"/>
            <a:ext cx="4416489" cy="387926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032" y="5209309"/>
            <a:ext cx="4320480" cy="415635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Обслуживание муниципального долга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032" y="5708073"/>
            <a:ext cx="4320480" cy="544945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01673" y="1660379"/>
            <a:ext cx="741441" cy="10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19507" y="3906981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091" y="2136054"/>
            <a:ext cx="786914" cy="129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4656" y="1711181"/>
            <a:ext cx="557541" cy="4606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15518" y="4447309"/>
            <a:ext cx="672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5518" y="4932220"/>
            <a:ext cx="624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1"/>
          </p:cNvCxnSpPr>
          <p:nvPr/>
        </p:nvCxnSpPr>
        <p:spPr>
          <a:xfrm flipV="1">
            <a:off x="5702197" y="5417127"/>
            <a:ext cx="681835" cy="55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50548" y="6068292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82544" y="3433617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0236" y="2981037"/>
            <a:ext cx="721775" cy="6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82544" y="2586183"/>
            <a:ext cx="696661" cy="83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88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909455" y="406400"/>
            <a:ext cx="6742545" cy="1376218"/>
          </a:xfrm>
          <a:prstGeom prst="snip2DiagRect">
            <a:avLst/>
          </a:prstGeom>
          <a:solidFill>
            <a:srgbClr val="007434"/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161204"/>
              </p:ext>
            </p:extLst>
          </p:nvPr>
        </p:nvGraphicFramePr>
        <p:xfrm>
          <a:off x="1057563" y="2036617"/>
          <a:ext cx="10243127" cy="369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45" y="4605966"/>
            <a:ext cx="2706255" cy="2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4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891" y="0"/>
            <a:ext cx="7777018" cy="1584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2500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altLang="ru-RU" sz="2500" b="1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500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район по расходам за трехлетний период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60472"/>
              </p:ext>
            </p:extLst>
          </p:nvPr>
        </p:nvGraphicFramePr>
        <p:xfrm>
          <a:off x="2509838" y="1497013"/>
          <a:ext cx="9307512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Лист" r:id="rId4" imgW="9305819" imgH="4819793" progId="Excel.Sheet.8">
                  <p:embed/>
                </p:oleObj>
              </mc:Choice>
              <mc:Fallback>
                <p:oleObj name="Лист" r:id="rId4" imgW="9305819" imgH="48197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1497013"/>
                        <a:ext cx="9307512" cy="481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5482544" y="2100263"/>
            <a:ext cx="3809238" cy="1328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57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080655" cy="1348600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30169"/>
              </p:ext>
            </p:extLst>
          </p:nvPr>
        </p:nvGraphicFramePr>
        <p:xfrm>
          <a:off x="959907" y="1357745"/>
          <a:ext cx="10272185" cy="474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639"/>
                <a:gridCol w="3700451"/>
                <a:gridCol w="2208039"/>
                <a:gridCol w="1632029"/>
                <a:gridCol w="1440027"/>
              </a:tblGrid>
              <a:tr h="41144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Раздел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Уточненный план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исполнения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457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0100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Общегосударственные вопросы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90268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89068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98,67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457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0300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Национальная безопасность и правоохранительная деятельность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0400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Национальная экономика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13739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10431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75,92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0500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Жилищно-коммунальное хозяйство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1986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1802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90,74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0700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Образование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1097488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1078362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98,26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0800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Культура, кинематография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21184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21063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99,43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Социальная</a:t>
                      </a:r>
                      <a:r>
                        <a:rPr lang="ru-RU" sz="1200" b="1" baseline="0" dirty="0" smtClean="0"/>
                        <a:t> политика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44181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41590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94,1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Физическая культура и спорт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867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867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457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Обслуживание муниципального долга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58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17,24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Межбюджетные трансферты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145179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145179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21908" marR="121908" marT="45716" marB="45716"/>
                </a:tc>
              </a:tr>
              <a:tr h="37049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08" marR="121908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БЮДЖЕТА – ВСЕГО:</a:t>
                      </a:r>
                      <a:endParaRPr lang="ru-RU" sz="1600" b="1" dirty="0"/>
                    </a:p>
                  </a:txBody>
                  <a:tcPr marL="121908" marR="121908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1 414 985</a:t>
                      </a:r>
                      <a:endParaRPr lang="ru-RU" sz="1600" b="1" dirty="0"/>
                    </a:p>
                  </a:txBody>
                  <a:tcPr marL="121908" marR="121908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1 388 407</a:t>
                      </a:r>
                      <a:endParaRPr lang="ru-RU" sz="1600" b="1" dirty="0"/>
                    </a:p>
                  </a:txBody>
                  <a:tcPr marL="121908" marR="121908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98,12</a:t>
                      </a:r>
                      <a:endParaRPr lang="ru-RU" sz="1600" b="1" dirty="0"/>
                    </a:p>
                  </a:txBody>
                  <a:tcPr marL="121908" marR="121908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1828800" y="249382"/>
            <a:ext cx="7934036" cy="7673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84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244436" y="424872"/>
            <a:ext cx="70935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altLang="ru-RU" b="1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b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район по разделам классификации расходов бюджетов Российской Федерации </a:t>
            </a:r>
            <a:r>
              <a:rPr lang="ru-RU" altLang="ru-RU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altLang="ru-RU" b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60900"/>
              </p:ext>
            </p:extLst>
          </p:nvPr>
        </p:nvGraphicFramePr>
        <p:xfrm>
          <a:off x="1477169" y="1236952"/>
          <a:ext cx="9237662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Лист" r:id="rId5" imgW="8772624" imgH="4705337" progId="Excel.Sheet.8">
                  <p:embed/>
                </p:oleObj>
              </mc:Choice>
              <mc:Fallback>
                <p:oleObj name="Лист" r:id="rId5" imgW="8772624" imgH="4705337" progId="Excel.Sheet.8">
                  <p:embed/>
                  <p:pic>
                    <p:nvPicPr>
                      <p:cNvPr id="0" name="Object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169" y="1236952"/>
                        <a:ext cx="9237662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47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89382" y="386060"/>
            <a:ext cx="93287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показателями отчета об исполнении бюджета муниципального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490" y="1819564"/>
            <a:ext cx="9162473" cy="476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872509" y="1939636"/>
            <a:ext cx="8802255" cy="1631216"/>
          </a:xfrm>
          <a:prstGeom prst="rect">
            <a:avLst/>
          </a:prstGeom>
          <a:gradFill>
            <a:gsLst>
              <a:gs pos="0">
                <a:schemeClr val="lt1">
                  <a:tint val="55000"/>
                  <a:satMod val="300000"/>
                </a:schemeClr>
              </a:gs>
              <a:gs pos="40000">
                <a:schemeClr val="lt1">
                  <a:tint val="65000"/>
                  <a:satMod val="300000"/>
                </a:schemeClr>
              </a:gs>
              <a:gs pos="100000">
                <a:schemeClr val="lt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средства,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  <p:pic>
        <p:nvPicPr>
          <p:cNvPr id="9" name="Рисунок 6" descr="Безымянный.JPG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570182" y="147781"/>
            <a:ext cx="1302327" cy="143163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  <p:extLst>
      <p:ext uri="{BB962C8B-B14F-4D97-AF65-F5344CB8AC3E}">
        <p14:creationId xmlns:p14="http://schemas.microsoft.com/office/powerpoint/2010/main" val="2631698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8" y="9145"/>
            <a:ext cx="1117600" cy="1348600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974109" y="318787"/>
            <a:ext cx="6467439" cy="720080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://www.aktualno21.ru/images/economika/2016/06/08/d2.jpg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" y="1268414"/>
            <a:ext cx="11194473" cy="54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Шестиугольник 8"/>
          <p:cNvSpPr/>
          <p:nvPr/>
        </p:nvSpPr>
        <p:spPr>
          <a:xfrm>
            <a:off x="503558" y="2780928"/>
            <a:ext cx="3360373" cy="3168352"/>
          </a:xfrm>
          <a:prstGeom prst="hexagon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600" b="1" dirty="0"/>
              <a:t>Областной бюджет </a:t>
            </a:r>
          </a:p>
          <a:p>
            <a:pPr algn="ctr">
              <a:defRPr/>
            </a:pPr>
            <a:r>
              <a:rPr lang="ru-RU" sz="1600" b="1" dirty="0"/>
              <a:t> </a:t>
            </a:r>
          </a:p>
          <a:p>
            <a:pPr algn="ctr">
              <a:defRPr/>
            </a:pPr>
            <a:r>
              <a:rPr lang="ru-RU" sz="1200" b="1" dirty="0"/>
              <a:t>всего передано  </a:t>
            </a:r>
            <a:r>
              <a:rPr lang="ru-RU" sz="1200" b="1" dirty="0" smtClean="0"/>
              <a:t>в форме субсидии для формирования ФФПП  в сумме 129010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  <a:endParaRPr lang="ru-RU" sz="1100" dirty="0"/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Табличка 9"/>
          <p:cNvSpPr/>
          <p:nvPr/>
        </p:nvSpPr>
        <p:spPr>
          <a:xfrm>
            <a:off x="4092897" y="2929836"/>
            <a:ext cx="4416491" cy="2160240"/>
          </a:xfrm>
          <a:prstGeom prst="plaque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Бюджет муниципального района </a:t>
            </a:r>
          </a:p>
          <a:p>
            <a:pPr algn="ctr">
              <a:defRPr/>
            </a:pPr>
            <a:r>
              <a:rPr lang="ru-RU" sz="1200" b="1" dirty="0"/>
              <a:t>всего передано </a:t>
            </a:r>
            <a:r>
              <a:rPr lang="ru-RU" sz="1200" b="1" dirty="0" smtClean="0"/>
              <a:t> в бюджеты поселений 145179 </a:t>
            </a:r>
            <a:r>
              <a:rPr lang="ru-RU" sz="1200" b="1" dirty="0"/>
              <a:t>тыс.руб.</a:t>
            </a:r>
          </a:p>
          <a:p>
            <a:pPr algn="ctr">
              <a:defRPr/>
            </a:pPr>
            <a:r>
              <a:rPr lang="ru-RU" sz="1200" b="1" dirty="0"/>
              <a:t> в том числе:</a:t>
            </a:r>
          </a:p>
          <a:p>
            <a:pPr algn="ctr">
              <a:defRPr/>
            </a:pPr>
            <a:r>
              <a:rPr lang="ru-RU" sz="1200" b="1" dirty="0"/>
              <a:t>Дотации </a:t>
            </a:r>
            <a:r>
              <a:rPr lang="ru-RU" sz="1200" b="1" dirty="0" smtClean="0"/>
              <a:t>– 134699 тыс. руб.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 smtClean="0"/>
              <a:t>ИМБТ – 10480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1" name="Блок-схема: задержка 10"/>
          <p:cNvSpPr/>
          <p:nvPr/>
        </p:nvSpPr>
        <p:spPr>
          <a:xfrm>
            <a:off x="8852838" y="2780928"/>
            <a:ext cx="2304256" cy="2088232"/>
          </a:xfrm>
          <a:prstGeom prst="flowChartDelay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Бюджеты сельских и городского поселений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b="1" dirty="0"/>
              <a:t>Всего передано </a:t>
            </a:r>
            <a:r>
              <a:rPr lang="ru-RU" sz="1400" b="1" dirty="0" smtClean="0"/>
              <a:t>в бюджет района 8818тыс.руб</a:t>
            </a:r>
            <a:r>
              <a:rPr lang="ru-RU" sz="1600" b="1" dirty="0"/>
              <a:t>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045085" y="1628403"/>
            <a:ext cx="3263900" cy="123487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807968" y="1556792"/>
            <a:ext cx="4128459" cy="1152128"/>
          </a:xfrm>
          <a:prstGeom prst="curved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4988460">
            <a:off x="7281864" y="3591454"/>
            <a:ext cx="1444625" cy="438361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901809">
            <a:off x="7202070" y="5129018"/>
            <a:ext cx="2059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ИМБТ передаваемые бюджету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муниципального района по соглашениям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8818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267535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450109" y="142875"/>
            <a:ext cx="9735127" cy="909638"/>
          </a:xfrm>
          <a:prstGeom prst="snip2Diag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за 2018 </a:t>
            </a:r>
            <a:r>
              <a:rPr lang="ru-RU" sz="2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4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09286"/>
              </p:ext>
            </p:extLst>
          </p:nvPr>
        </p:nvGraphicFramePr>
        <p:xfrm>
          <a:off x="334434" y="1196975"/>
          <a:ext cx="11521017" cy="555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003"/>
                <a:gridCol w="8448745"/>
                <a:gridCol w="881273"/>
                <a:gridCol w="1325996"/>
              </a:tblGrid>
              <a:tr h="8839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 муниципального образования Куйтунский район на 2016-2020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Реформирование жилищно-коммунального хозяйства муниципального образования Куйтунский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период 2016-2020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2414,0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2390,5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708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на 2018-2022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430,6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движения в муниципальном образовании Куйтунский  район на 2016-2020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физкультуры и спорта в муниципальном образовании Куйтунский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2015-2017 гг.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367,1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367,1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433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2015-2018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6947,2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6503,0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социально-негативных явлений на территории муниципального образования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Куйтунский район на 2017-2019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малого бизнеса на 2015-2018г.г.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охраны труда в муниципальном образовании Куйтунский район на 2017-2020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708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2014-2017г.г. и на период до 2020г.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16607,0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16607,0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26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27117,4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26626,9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 smtClean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4728" y="142875"/>
            <a:ext cx="1016000" cy="102090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  <p:extLst>
      <p:ext uri="{BB962C8B-B14F-4D97-AF65-F5344CB8AC3E}">
        <p14:creationId xmlns:p14="http://schemas.microsoft.com/office/powerpoint/2010/main" val="3269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7" name="Рисунок 5" descr="http://www.kargopolland.ru/userfiles/Image/finupr/svitolk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" y="634082"/>
            <a:ext cx="11274138" cy="55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69396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  <p:extLst>
      <p:ext uri="{BB962C8B-B14F-4D97-AF65-F5344CB8AC3E}">
        <p14:creationId xmlns:p14="http://schemas.microsoft.com/office/powerpoint/2010/main" val="2690158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pic>
        <p:nvPicPr>
          <p:cNvPr id="7" name="Рисунок 3" descr="57f04bcb7d30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09" y="690769"/>
            <a:ext cx="4846082" cy="531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10835" y="1967345"/>
            <a:ext cx="791556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СПАСИБО за</a:t>
            </a:r>
          </a:p>
          <a:p>
            <a:pPr algn="ctr" eaLnBrk="1" hangingPunct="1">
              <a:defRPr/>
            </a:pPr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    </a:t>
            </a:r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ВНИМАНИЕ 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4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-140665"/>
            <a:ext cx="12192000" cy="6950363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3" name="Рисунок 6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2364" y="9145"/>
            <a:ext cx="1413163" cy="15702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745673" y="175491"/>
            <a:ext cx="9153235" cy="107141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– «спутник» проекта (решения) о бюджете, а также отчета о его исполнении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5526" y="1246909"/>
            <a:ext cx="10252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цель - предоставление гражданам актуальной информации о бюджете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отчете, о его исполнении в объективной, заслуживающей доверия, доступной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понимания форме.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5527" y="2170237"/>
            <a:ext cx="9583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 Р И Н Ц И П Ы   Р Е А Л И З А Ц И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8191" y="5244197"/>
            <a:ext cx="1169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Консолидация в единой точке всех основных сведений о бюджете</a:t>
            </a:r>
            <a:endParaRPr lang="ru-RU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51250" y="3178759"/>
            <a:ext cx="960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Доступность и понятность информации для широкого круга пользователей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1274617" y="4078956"/>
            <a:ext cx="992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Представление сведений о бюджете в наглядном виде, ориентация на визуализацию данных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88" y="3084944"/>
            <a:ext cx="1024585" cy="67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982" y="4054764"/>
            <a:ext cx="877454" cy="71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2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83" y="5244197"/>
            <a:ext cx="936008" cy="6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73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-56525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0025" y="332507"/>
            <a:ext cx="117426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ОЖИДАЕМЫЕ    </a:t>
            </a:r>
            <a:r>
              <a:rPr lang="ru-RU" sz="2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РЕЗУЛЬТАТЫ</a:t>
            </a:r>
            <a:endParaRPr lang="ru-RU" sz="28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6256" y="1154544"/>
            <a:ext cx="2641600" cy="1597891"/>
            <a:chOff x="6681" y="0"/>
            <a:chExt cx="1498531" cy="1428759"/>
          </a:xfrm>
          <a:scene3d>
            <a:camera prst="orthographicFront"/>
            <a:lightRig rig="chilly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681" y="0"/>
              <a:ext cx="1498531" cy="142875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528" y="41847"/>
              <a:ext cx="1414837" cy="1345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Прозрачность формирования и расходования бюджетных средств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47360" y="1766922"/>
            <a:ext cx="359195" cy="239285"/>
            <a:chOff x="1639363" y="548033"/>
            <a:chExt cx="284399" cy="332693"/>
          </a:xfrm>
          <a:scene3d>
            <a:camera prst="orthographicFront"/>
            <a:lightRig rig="chilly" dir="t"/>
          </a:scene3d>
        </p:grpSpPr>
        <p:sp>
          <p:nvSpPr>
            <p:cNvPr id="15" name="Стрелка вправо 14"/>
            <p:cNvSpPr/>
            <p:nvPr/>
          </p:nvSpPr>
          <p:spPr>
            <a:xfrm>
              <a:off x="1639363" y="548033"/>
              <a:ext cx="284399" cy="3326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>
              <a:off x="1639363" y="614572"/>
              <a:ext cx="199079" cy="19961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60435" y="1154544"/>
            <a:ext cx="2632365" cy="1597891"/>
            <a:chOff x="2041815" y="0"/>
            <a:chExt cx="1778933" cy="1428759"/>
          </a:xfrm>
          <a:scene3d>
            <a:camera prst="orthographicFront"/>
            <a:lightRig rig="chilly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041815" y="0"/>
              <a:ext cx="1778933" cy="142875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083662" y="41847"/>
              <a:ext cx="1695239" cy="1345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Свободный доступ к информации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о бюджете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 и деятельности органов местного самоуправления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916402" y="1719064"/>
            <a:ext cx="538793" cy="414536"/>
            <a:chOff x="1639363" y="548033"/>
            <a:chExt cx="284399" cy="332693"/>
          </a:xfrm>
          <a:scene3d>
            <a:camera prst="orthographicFront"/>
            <a:lightRig rig="chilly" dir="t"/>
          </a:scene3d>
        </p:grpSpPr>
        <p:sp>
          <p:nvSpPr>
            <p:cNvPr id="21" name="Стрелка вправо 20"/>
            <p:cNvSpPr/>
            <p:nvPr/>
          </p:nvSpPr>
          <p:spPr>
            <a:xfrm>
              <a:off x="1639363" y="548033"/>
              <a:ext cx="284399" cy="3326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1639363" y="614572"/>
              <a:ext cx="199079" cy="19961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55195" y="1201345"/>
            <a:ext cx="2882769" cy="1504290"/>
            <a:chOff x="4240265" y="0"/>
            <a:chExt cx="1990851" cy="1428759"/>
          </a:xfrm>
          <a:scene3d>
            <a:camera prst="orthographicFront"/>
            <a:lightRig rig="chilly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40265" y="0"/>
              <a:ext cx="1990851" cy="142875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282112" y="41847"/>
              <a:ext cx="1907157" cy="1345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Народный контроль при принятии и реализации общественно значимых мероприятий (проектов)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337964" y="1766921"/>
            <a:ext cx="359195" cy="239285"/>
            <a:chOff x="1639363" y="548033"/>
            <a:chExt cx="284399" cy="332693"/>
          </a:xfrm>
          <a:scene3d>
            <a:camera prst="orthographicFront"/>
            <a:lightRig rig="chilly" dir="t"/>
          </a:scene3d>
        </p:grpSpPr>
        <p:sp>
          <p:nvSpPr>
            <p:cNvPr id="27" name="Стрелка вправо 26"/>
            <p:cNvSpPr/>
            <p:nvPr/>
          </p:nvSpPr>
          <p:spPr>
            <a:xfrm>
              <a:off x="1639363" y="548033"/>
              <a:ext cx="284399" cy="3326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1639363" y="614572"/>
              <a:ext cx="199079" cy="19961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697159" y="1201345"/>
            <a:ext cx="2365531" cy="1460231"/>
            <a:chOff x="6884806" y="0"/>
            <a:chExt cx="1965496" cy="1428759"/>
          </a:xfrm>
          <a:scene3d>
            <a:camera prst="orthographicFront"/>
            <a:lightRig rig="chilly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884806" y="0"/>
              <a:ext cx="1965496" cy="142875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6926653" y="41847"/>
              <a:ext cx="1881802" cy="13450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Повышение информированности общества и вовлечение граждан в диалог с органами местного самоуправления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6255" y="2835564"/>
            <a:ext cx="4284754" cy="593436"/>
            <a:chOff x="0" y="961"/>
            <a:chExt cx="3086121" cy="559766"/>
          </a:xfrm>
          <a:scene3d>
            <a:camera prst="orthographicFront"/>
            <a:lightRig rig="chilly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961"/>
              <a:ext cx="3086121" cy="559766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7326" y="28287"/>
              <a:ext cx="3031469" cy="505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Учащиеся</a:t>
              </a:r>
              <a:endParaRPr lang="ru-RU" sz="2100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66255" y="3458893"/>
            <a:ext cx="4284754" cy="466563"/>
            <a:chOff x="0" y="588716"/>
            <a:chExt cx="3134805" cy="559766"/>
          </a:xfrm>
          <a:scene3d>
            <a:camera prst="orthographicFront"/>
            <a:lightRig rig="chilly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588716"/>
              <a:ext cx="3086121" cy="559766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27326" y="588716"/>
              <a:ext cx="3107479" cy="3753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СМИ, журналисты</a:t>
              </a:r>
              <a:endParaRPr lang="ru-RU" sz="21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6257" y="3907421"/>
            <a:ext cx="4284753" cy="618397"/>
            <a:chOff x="0" y="1135300"/>
            <a:chExt cx="3086121" cy="600936"/>
          </a:xfrm>
          <a:scene3d>
            <a:camera prst="orthographicFront"/>
            <a:lightRig rig="chilly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1176470"/>
              <a:ext cx="3086121" cy="559766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7325" y="1135300"/>
              <a:ext cx="3037715" cy="573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Предприниматели</a:t>
              </a:r>
              <a:endParaRPr lang="ru-RU" sz="2100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66257" y="4529665"/>
            <a:ext cx="4284752" cy="504154"/>
            <a:chOff x="0" y="1764225"/>
            <a:chExt cx="3086121" cy="559766"/>
          </a:xfrm>
          <a:scene3d>
            <a:camera prst="orthographicFront"/>
            <a:lightRig rig="chilly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1764225"/>
              <a:ext cx="3086121" cy="559766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27326" y="1791551"/>
              <a:ext cx="3031469" cy="505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Активное население</a:t>
              </a:r>
              <a:endParaRPr lang="ru-RU" sz="2100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6257" y="5030702"/>
            <a:ext cx="4247222" cy="418756"/>
            <a:chOff x="1" y="2379305"/>
            <a:chExt cx="3059089" cy="532440"/>
          </a:xfrm>
          <a:scene3d>
            <a:camera prst="orthographicFront"/>
            <a:lightRig rig="chilly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" y="2383271"/>
              <a:ext cx="3059089" cy="528474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27326" y="2379305"/>
              <a:ext cx="3031469" cy="505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Молодежь </a:t>
              </a:r>
              <a:endParaRPr lang="ru-RU" sz="21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66257" y="5515658"/>
            <a:ext cx="4284753" cy="506451"/>
            <a:chOff x="0" y="2939734"/>
            <a:chExt cx="3086121" cy="559766"/>
          </a:xfrm>
          <a:scene3d>
            <a:camera prst="orthographicFront"/>
            <a:lightRig rig="chilly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0" y="2939734"/>
              <a:ext cx="3086121" cy="559766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27326" y="2967060"/>
              <a:ext cx="3031469" cy="505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Социальные группы</a:t>
              </a:r>
              <a:endParaRPr lang="ru-RU" sz="21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576616" y="2835563"/>
            <a:ext cx="7435710" cy="564467"/>
            <a:chOff x="3086122" y="56938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 rot="5400000">
              <a:off x="5605434" y="-2462374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3086122" y="78798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Использование информации в учебных целях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Материалы для открытых уроков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 rot="10800000" flipV="1">
            <a:off x="4576614" y="3556000"/>
            <a:ext cx="7435710" cy="369455"/>
            <a:chOff x="3086122" y="644692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54" name="Прямоугольник с двумя скругленными соседними углами 53"/>
            <p:cNvSpPr/>
            <p:nvPr/>
          </p:nvSpPr>
          <p:spPr>
            <a:xfrm rot="5400000">
              <a:off x="5605434" y="-1874620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3086122" y="666552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Инструмент визуализации информации для публикации и материалов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 rot="10800000" flipV="1">
            <a:off x="4576614" y="4041345"/>
            <a:ext cx="7486078" cy="462446"/>
            <a:chOff x="3086122" y="1232447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57" name="Прямоугольник с двумя скругленными соседними углами 56"/>
            <p:cNvSpPr/>
            <p:nvPr/>
          </p:nvSpPr>
          <p:spPr>
            <a:xfrm rot="5400000">
              <a:off x="5605434" y="-1286865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3086122" y="1254307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Прогнозирование развития бизнеса с учетом прогноза развития государства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 rot="10800000" flipV="1">
            <a:off x="4606239" y="4636654"/>
            <a:ext cx="7456452" cy="372553"/>
            <a:chOff x="3086122" y="1820202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60" name="Прямоугольник с двумя скругленными соседними углами 59"/>
            <p:cNvSpPr/>
            <p:nvPr/>
          </p:nvSpPr>
          <p:spPr>
            <a:xfrm rot="5400000">
              <a:off x="5605434" y="-699110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086122" y="1842062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Участие в бюджетном процессе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 rot="10800000" flipV="1">
            <a:off x="4606239" y="5144654"/>
            <a:ext cx="7456452" cy="304803"/>
            <a:chOff x="3086122" y="2407956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63" name="Прямоугольник с двумя скругленными соседними углами 62"/>
            <p:cNvSpPr/>
            <p:nvPr/>
          </p:nvSpPr>
          <p:spPr>
            <a:xfrm rot="5400000">
              <a:off x="5605434" y="-111356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3086122" y="2429816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Повышение уровня знаний о бюджете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 rot="10800000" flipV="1">
            <a:off x="4635946" y="5615708"/>
            <a:ext cx="7426745" cy="406400"/>
            <a:chOff x="3062143" y="3016927"/>
            <a:chExt cx="5486438" cy="447813"/>
          </a:xfrm>
          <a:scene3d>
            <a:camera prst="orthographicFront"/>
            <a:lightRig rig="chilly" dir="t"/>
          </a:scene3d>
        </p:grpSpPr>
        <p:sp>
          <p:nvSpPr>
            <p:cNvPr id="66" name="Прямоугольник с двумя скругленными соседними углами 65"/>
            <p:cNvSpPr/>
            <p:nvPr/>
          </p:nvSpPr>
          <p:spPr>
            <a:xfrm rot="5400000">
              <a:off x="5581455" y="497615"/>
              <a:ext cx="447813" cy="5486438"/>
            </a:xfrm>
            <a:prstGeom prst="round2SameRect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Прямоугольник 66"/>
            <p:cNvSpPr/>
            <p:nvPr/>
          </p:nvSpPr>
          <p:spPr>
            <a:xfrm>
              <a:off x="3062143" y="3038787"/>
              <a:ext cx="5464578" cy="404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Информация о социальных услугах государства, которыми может воспользоваться население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036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570182" y="147781"/>
            <a:ext cx="1302327" cy="143163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09" y="286327"/>
            <a:ext cx="8654473" cy="932874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ИСПОЛНЕНИЕ  БЮДЖЕТА</a:t>
            </a:r>
            <a:endParaRPr lang="ru-RU" b="1" dirty="0"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84945" y="1228436"/>
            <a:ext cx="2429164" cy="1246909"/>
            <a:chOff x="583118" y="1446797"/>
            <a:chExt cx="2035119" cy="10175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 доходам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5855" y="1228436"/>
            <a:ext cx="2780145" cy="1246909"/>
            <a:chOff x="3045613" y="1446797"/>
            <a:chExt cx="2035119" cy="10175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 расходам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57672" y="1228437"/>
            <a:ext cx="3075709" cy="1246908"/>
            <a:chOff x="5508107" y="1446797"/>
            <a:chExt cx="2081173" cy="1647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Составление и утверждение  отчета об исполнении бюджета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Трапеция 22"/>
          <p:cNvSpPr/>
          <p:nvPr/>
        </p:nvSpPr>
        <p:spPr>
          <a:xfrm>
            <a:off x="2974109" y="2650837"/>
            <a:ext cx="2540000" cy="42071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 утвержденным бюджетным планом </a:t>
            </a:r>
          </a:p>
        </p:txBody>
      </p:sp>
      <p:sp>
        <p:nvSpPr>
          <p:cNvPr id="26" name="Ромб 25"/>
          <p:cNvSpPr/>
          <p:nvPr/>
        </p:nvSpPr>
        <p:spPr>
          <a:xfrm>
            <a:off x="8857672" y="2650836"/>
            <a:ext cx="3075709" cy="4110181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Является важной формой  контроля над исполнением бюджета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0704" y="2650837"/>
            <a:ext cx="2946896" cy="42071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608014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584544" cy="7002017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004290" y="360217"/>
            <a:ext cx="8968509" cy="923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</a:t>
            </a:r>
            <a:r>
              <a:rPr lang="ru-RU" b="1" dirty="0" smtClean="0">
                <a:solidFill>
                  <a:schemeClr val="tx1"/>
                </a:solidFill>
              </a:rPr>
              <a:t>контроля за </a:t>
            </a:r>
            <a:r>
              <a:rPr lang="ru-RU" b="1" dirty="0">
                <a:solidFill>
                  <a:schemeClr val="tx1"/>
                </a:solidFill>
              </a:rPr>
              <a:t>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43163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Этапы составления и утверждения отчета об исполнении бюджета: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308" y="1800968"/>
            <a:ext cx="1884217" cy="233692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307" y="4137891"/>
            <a:ext cx="1884218" cy="18103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0509" y="2106679"/>
            <a:ext cx="2835564" cy="187419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4473" y="4230255"/>
            <a:ext cx="2641600" cy="12953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</a:t>
            </a:r>
            <a:r>
              <a:rPr lang="ru-RU" sz="1200" b="1" dirty="0" smtClean="0">
                <a:solidFill>
                  <a:schemeClr val="tx1"/>
                </a:solidFill>
              </a:rPr>
              <a:t>марта </a:t>
            </a:r>
            <a:r>
              <a:rPr lang="ru-RU" sz="1200" b="1" dirty="0">
                <a:solidFill>
                  <a:schemeClr val="tx1"/>
                </a:solidFill>
              </a:rPr>
              <a:t>текущего финансового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3672" y="3703782"/>
            <a:ext cx="2641599" cy="7666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районную </a:t>
            </a:r>
            <a:r>
              <a:rPr lang="ru-RU" sz="1200" b="1" dirty="0" smtClean="0">
                <a:solidFill>
                  <a:schemeClr val="tx1"/>
                </a:solidFill>
              </a:rPr>
              <a:t>Думу до 1 мая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218" y="1995055"/>
            <a:ext cx="3011054" cy="157796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</a:t>
            </a:r>
            <a:r>
              <a:rPr lang="ru-RU" sz="1200" b="1" dirty="0" smtClean="0">
                <a:solidFill>
                  <a:schemeClr val="tx1"/>
                </a:solidFill>
              </a:rPr>
              <a:t>апреля </a:t>
            </a:r>
            <a:r>
              <a:rPr lang="ru-RU" sz="1200" b="1" dirty="0">
                <a:solidFill>
                  <a:schemeClr val="tx1"/>
                </a:solidFill>
              </a:rPr>
              <a:t>текущего финансового года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99782" y="4470400"/>
            <a:ext cx="2641599" cy="1182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4218" y="5030335"/>
            <a:ext cx="3094182" cy="1051337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200" b="1" dirty="0">
                <a:solidFill>
                  <a:schemeClr val="tx1"/>
                </a:solidFill>
              </a:rPr>
              <a:t>Отчет об </a:t>
            </a:r>
            <a:r>
              <a:rPr lang="ru-RU" sz="1200" b="1" dirty="0" smtClean="0">
                <a:solidFill>
                  <a:schemeClr val="tx1"/>
                </a:solidFill>
              </a:rPr>
              <a:t>исполнении бюджета </a:t>
            </a:r>
            <a:r>
              <a:rPr lang="ru-RU" sz="1200" b="1" dirty="0">
                <a:solidFill>
                  <a:schemeClr val="tx1"/>
                </a:solidFill>
              </a:rPr>
              <a:t>утверждается решением </a:t>
            </a:r>
            <a:r>
              <a:rPr lang="ru-RU" sz="1200" b="1" dirty="0" smtClean="0">
                <a:solidFill>
                  <a:schemeClr val="tx1"/>
                </a:solidFill>
              </a:rPr>
              <a:t>Думы муниципального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20719428">
            <a:off x="2120655" y="5480130"/>
            <a:ext cx="2650719" cy="7495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00375">
            <a:off x="5845282" y="1834899"/>
            <a:ext cx="2146370" cy="72750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87250">
            <a:off x="9935305" y="3517012"/>
            <a:ext cx="1570719" cy="69714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0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72125"/>
              </p:ext>
            </p:extLst>
          </p:nvPr>
        </p:nvGraphicFramePr>
        <p:xfrm>
          <a:off x="1106488" y="382588"/>
          <a:ext cx="9780587" cy="52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2" name="Document" r:id="rId4" imgW="6870507" imgH="3669016" progId="Word.Document.8">
                  <p:embed/>
                </p:oleObj>
              </mc:Choice>
              <mc:Fallback>
                <p:oleObj name="Document" r:id="rId4" imgW="6870507" imgH="36690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382588"/>
                        <a:ext cx="9780587" cy="5221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565" y="2947482"/>
            <a:ext cx="7028871" cy="343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  <p:extLst>
      <p:ext uri="{BB962C8B-B14F-4D97-AF65-F5344CB8AC3E}">
        <p14:creationId xmlns:p14="http://schemas.microsoft.com/office/powerpoint/2010/main" val="1388808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3060"/>
              </p:ext>
            </p:extLst>
          </p:nvPr>
        </p:nvGraphicFramePr>
        <p:xfrm>
          <a:off x="1109663" y="379413"/>
          <a:ext cx="995997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4" name="Document" r:id="rId4" imgW="7006206" imgH="3662971" progId="Word.Document.8">
                  <p:embed/>
                </p:oleObj>
              </mc:Choice>
              <mc:Fallback>
                <p:oleObj name="Document" r:id="rId4" imgW="7006206" imgH="3662971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79413"/>
                        <a:ext cx="9959975" cy="5203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248" name="Picture 1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2" y="3925455"/>
            <a:ext cx="5837382" cy="217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муниципального образования Куйтунский район за 2016-2018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7627236"/>
              </p:ext>
            </p:extLst>
          </p:nvPr>
        </p:nvGraphicFramePr>
        <p:xfrm>
          <a:off x="2684834" y="1235413"/>
          <a:ext cx="8739762" cy="484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3606</TotalTime>
  <Words>998</Words>
  <Application>Microsoft Office PowerPoint</Application>
  <PresentationFormat>Произвольный</PresentationFormat>
  <Paragraphs>253</Paragraphs>
  <Slides>23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Document</vt:lpstr>
      <vt:lpstr>Лист</vt:lpstr>
      <vt:lpstr>Презентация PowerPoint</vt:lpstr>
      <vt:lpstr>«Бюджет для граждан» познакомит вас с основными показателями отчета об исполнении бюджета муниципального образования Куйтунский район  за 2018 год</vt:lpstr>
      <vt:lpstr>Презентация PowerPoint</vt:lpstr>
      <vt:lpstr>Презентация PowerPoint</vt:lpstr>
      <vt:lpstr>ИСПОЛНЕНИЕ  БЮДЖЕТА</vt:lpstr>
      <vt:lpstr>Презентация PowerPoint</vt:lpstr>
      <vt:lpstr>Презентация PowerPoint</vt:lpstr>
      <vt:lpstr>Презентация PowerPoint</vt:lpstr>
      <vt:lpstr>Динамика доходов муниципального образования Куйтунский район за 2016-2018 г.г.</vt:lpstr>
      <vt:lpstr>Динамика налоговых доходов по видам доходов за 2016-2018 г.г.</vt:lpstr>
      <vt:lpstr>Динамика неналоговых доходов по видам доходов за 2016-2018 г.г.</vt:lpstr>
      <vt:lpstr>Динамика безвозмездных поступлений за 2016-2018 г.г.</vt:lpstr>
      <vt:lpstr>Удельный вес основных доходных источников в общем поступлении налоговых и неналоговых доходов муниципального образования Куйтунский район за 2018 год</vt:lpstr>
      <vt:lpstr>СТРУКТУРА БЕЗВОЗМЕЗДНЫХ ПОСТУПЛЕНИЙ В БЮДЖЕТ ЗА 2018 ГОД</vt:lpstr>
      <vt:lpstr>ИСПОЛНЕНИЕ БЮДЖЕТА ПО РАСХОДАМ ЗА 2018 ГОД</vt:lpstr>
      <vt:lpstr>Презентация PowerPoint</vt:lpstr>
      <vt:lpstr>Расходы бюджета муниципального образования Куйтунский район по расходам за трехлетний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Пользователь Windows</cp:lastModifiedBy>
  <cp:revision>430</cp:revision>
  <cp:lastPrinted>2018-12-25T03:48:45Z</cp:lastPrinted>
  <dcterms:created xsi:type="dcterms:W3CDTF">2017-12-05T07:35:54Z</dcterms:created>
  <dcterms:modified xsi:type="dcterms:W3CDTF">2019-02-28T02:20:42Z</dcterms:modified>
</cp:coreProperties>
</file>